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68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775078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5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b="1" cap="all" spc="576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5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143917994_2881x1992.jpeg"/>
          <p:cNvPicPr/>
          <p:nvPr/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092392" y="636001"/>
            <a:ext cx="7101580" cy="3081387"/>
          </a:xfrm>
          <a:prstGeom prst="rect">
            <a:avLst/>
          </a:prstGeom>
        </p:spPr>
        <p:txBody>
          <a:bodyPr/>
          <a:lstStyle/>
          <a:p>
            <a:pPr lvl="0" defTabSz="397256">
              <a:defRPr sz="1800" cap="none" spc="0">
                <a:solidFill>
                  <a:srgbClr val="000000"/>
                </a:solidFill>
              </a:defRPr>
            </a:pPr>
            <a:r>
              <a:rPr sz="4216" cap="all" spc="67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rPr>
              <a:t>PROBLEM IDENTIFICATION</a:t>
            </a:r>
          </a:p>
          <a:p>
            <a:pPr lvl="0" defTabSz="397256">
              <a:defRPr sz="1800" cap="none" spc="0">
                <a:solidFill>
                  <a:srgbClr val="000000"/>
                </a:solidFill>
              </a:defRPr>
            </a:pPr>
            <a:r>
              <a:rPr sz="4216" cap="all" spc="674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rPr>
              <a:t>AND ALTERNATIVE OPTIONS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839806" y="2688292"/>
            <a:ext cx="5827588" cy="51493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Finding </a:t>
            </a:r>
            <a:r>
              <a:rPr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Balance</a:t>
            </a:r>
            <a:r>
              <a:rPr lang="en-CA"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between </a:t>
            </a:r>
            <a:r>
              <a:rPr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Profitability </a:t>
            </a: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&amp; Corporate social   </a:t>
            </a:r>
            <a:r>
              <a:rPr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responsibility</a:t>
            </a:r>
            <a:r>
              <a:rPr lang="en-CA"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/>
            </a:r>
            <a:br>
              <a:rPr lang="en-CA" sz="2800" b="1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</a:br>
            <a:endParaRPr sz="2800" b="1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Growing 10% while maintaining environmental culture</a:t>
            </a: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endParaRPr sz="2800" b="1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Governance and succession</a:t>
            </a: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endParaRPr sz="2800" b="1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Brand awareness limiting growth </a:t>
            </a: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endParaRPr sz="2800" b="1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marL="767334" lvl="1" indent="-457200" defTabSz="385572">
              <a:buSzPct val="90000"/>
              <a:buFont typeface="Wingdings" charset="2"/>
              <a:buChar char="Ø"/>
              <a:defRPr sz="1800" cap="none" spc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Product Lifecycle Initiative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74196" y="34254"/>
            <a:ext cx="12056408" cy="1995591"/>
          </a:xfrm>
          <a:prstGeom prst="rect">
            <a:avLst/>
          </a:prstGeom>
        </p:spPr>
        <p:txBody>
          <a:bodyPr/>
          <a:lstStyle>
            <a:lvl1pPr defTabSz="537463">
              <a:defRPr sz="5704" b="0" spc="912">
                <a:solidFill>
                  <a:srgbClr val="53FCEB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704" cap="all" spc="912">
                <a:solidFill>
                  <a:srgbClr val="53FCEB"/>
                </a:solidFill>
              </a:rPr>
              <a:t>Problem identification</a:t>
            </a:r>
          </a:p>
        </p:txBody>
      </p:sp>
      <p:pic>
        <p:nvPicPr>
          <p:cNvPr id="41" name="Screen Shot 2015-06-04 at 12.22.4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97770" y="2193587"/>
            <a:ext cx="14787187" cy="8323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tif"/>
          <p:cNvPicPr/>
          <p:nvPr/>
        </p:nvPicPr>
        <p:blipFill>
          <a:blip r:embed="rId2">
            <a:alphaModFix amt="7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909" b="1909"/>
          <a:stretch>
            <a:fillRect/>
          </a:stretch>
        </p:blipFill>
        <p:spPr>
          <a:xfrm>
            <a:off x="-9851" y="1678257"/>
            <a:ext cx="16660108" cy="901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60400" y="2540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F1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 dirty="0">
                <a:solidFill>
                  <a:srgbClr val="69F1FF"/>
                </a:solidFill>
              </a:rPr>
              <a:t>ALTERNATIVE OPTIONS</a:t>
            </a:r>
          </a:p>
        </p:txBody>
      </p:sp>
      <p:sp>
        <p:nvSpPr>
          <p:cNvPr id="45" name="Shape 45"/>
          <p:cNvSpPr/>
          <p:nvPr/>
        </p:nvSpPr>
        <p:spPr>
          <a:xfrm>
            <a:off x="-9851" y="2136336"/>
            <a:ext cx="7489098" cy="8295091"/>
          </a:xfrm>
          <a:prstGeom prst="rect">
            <a:avLst/>
          </a:prstGeom>
          <a:noFill/>
          <a:ln w="28575" cmpd="sng"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</a:bodyPr>
          <a:lstStyle/>
          <a:p>
            <a:pPr marL="1168400" indent="-457200" algn="l">
              <a:lnSpc>
                <a:spcPct val="120000"/>
              </a:lnSpc>
              <a:spcBef>
                <a:spcPts val="3200"/>
              </a:spcBef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 b="1" spc="300" dirty="0">
                <a:latin typeface="Avenir Heavy"/>
                <a:cs typeface="Avenir Heavy"/>
              </a:rPr>
              <a:t>Continue Global Expansion (Asia and South America) &amp; Maintain Product Lifecylce Initiative</a:t>
            </a:r>
          </a:p>
          <a:p>
            <a:pPr marL="1168400" indent="-457200" algn="l">
              <a:lnSpc>
                <a:spcPct val="120000"/>
              </a:lnSpc>
              <a:spcBef>
                <a:spcPts val="3200"/>
              </a:spcBef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 b="1" spc="300" dirty="0">
                <a:latin typeface="Avenir Heavy"/>
                <a:cs typeface="Avenir Heavy"/>
              </a:rPr>
              <a:t>Target new customer segment with 2nd hand swap market of PLI (push technology) &amp; move  forward with PLI plan</a:t>
            </a:r>
          </a:p>
          <a:p>
            <a:pPr marL="1168400" indent="-457200" algn="l">
              <a:lnSpc>
                <a:spcPct val="120000"/>
              </a:lnSpc>
              <a:spcBef>
                <a:spcPts val="3200"/>
              </a:spcBef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 b="1" spc="300" dirty="0">
                <a:latin typeface="Avenir Heavy"/>
                <a:cs typeface="Avenir Heavy"/>
              </a:rPr>
              <a:t>Sub-brand less exclusive &amp; move forward with PLI plan</a:t>
            </a:r>
          </a:p>
          <a:p>
            <a:pPr marL="1168400" indent="-457200" algn="l">
              <a:lnSpc>
                <a:spcPct val="120000"/>
              </a:lnSpc>
              <a:spcBef>
                <a:spcPts val="3200"/>
              </a:spcBef>
              <a:buSzPct val="10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 b="1" spc="300" dirty="0">
                <a:latin typeface="Avenir Heavy"/>
                <a:cs typeface="Avenir Heavy"/>
              </a:rPr>
              <a:t>Tone down PLI and open up supply </a:t>
            </a:r>
            <a:r>
              <a:rPr sz="2800" b="1" spc="300" dirty="0" smtClean="0">
                <a:latin typeface="Avenir Heavy"/>
                <a:cs typeface="Avenir Heavy"/>
              </a:rPr>
              <a:t>chain</a:t>
            </a:r>
            <a:endParaRPr lang="en-CA" sz="2800" b="1" spc="300" dirty="0" smtClean="0">
              <a:latin typeface="Avenir Heavy"/>
              <a:cs typeface="Avenir Heavy"/>
            </a:endParaRPr>
          </a:p>
          <a:p>
            <a:pPr marL="1303866" lvl="1" indent="-592666" algn="l">
              <a:lnSpc>
                <a:spcPct val="120000"/>
              </a:lnSpc>
              <a:spcBef>
                <a:spcPts val="32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endParaRPr sz="25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928106" cy="1626397"/>
          </a:xfrm>
          <a:prstGeom prst="rect">
            <a:avLst/>
          </a:prstGeom>
        </p:spPr>
        <p:txBody>
          <a:bodyPr/>
          <a:lstStyle>
            <a:lvl1pPr defTabSz="572516">
              <a:defRPr sz="2940" b="1" spc="470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2940" b="1" cap="all" spc="470">
                <a:solidFill>
                  <a:srgbClr val="55D7FF"/>
                </a:solidFill>
              </a:rPr>
              <a:t>Option 1-     Continue Global Expansion (Asia and South America) &amp; Maintain PLI plan</a:t>
            </a:r>
          </a:p>
        </p:txBody>
      </p:sp>
      <p:sp>
        <p:nvSpPr>
          <p:cNvPr id="48" name="Shape 48"/>
          <p:cNvSpPr/>
          <p:nvPr/>
        </p:nvSpPr>
        <p:spPr>
          <a:xfrm>
            <a:off x="1235705" y="2706634"/>
            <a:ext cx="1053339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PROS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Increase of global presence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Bigger market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Booming Economy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Outdoor activities in South America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CONS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High cost of implementation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Time consuming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Lack of experience in Asian market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817694" cy="1817024"/>
          </a:xfrm>
          <a:prstGeom prst="rect">
            <a:avLst/>
          </a:prstGeom>
        </p:spPr>
        <p:txBody>
          <a:bodyPr/>
          <a:lstStyle>
            <a:lvl1pPr>
              <a:defRPr sz="3000" b="1" spc="479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000" b="1" cap="all" spc="479">
                <a:solidFill>
                  <a:srgbClr val="55D7FF"/>
                </a:solidFill>
              </a:rPr>
              <a:t>Option 2-   Target new customer segment with 2nd hand swap market of PLI &amp; move  forward with PLI plan</a:t>
            </a:r>
          </a:p>
        </p:txBody>
      </p:sp>
      <p:sp>
        <p:nvSpPr>
          <p:cNvPr id="51" name="Shape 51"/>
          <p:cNvSpPr/>
          <p:nvPr/>
        </p:nvSpPr>
        <p:spPr>
          <a:xfrm>
            <a:off x="1235705" y="2706634"/>
            <a:ext cx="11339072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PROS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New market segmentation- Increase in sales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In line with company’s vision </a:t>
            </a:r>
          </a:p>
          <a:p>
            <a:pPr marL="913694" lvl="1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Reducing footprints</a:t>
            </a:r>
          </a:p>
          <a:p>
            <a:pPr marL="913694" lvl="1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Reaching the mass market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Ease of implementation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CONS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Possible decrease in sales of the existing products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Hesitant to purchase 2nd hand products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2134367"/>
          </a:xfrm>
          <a:prstGeom prst="rect">
            <a:avLst/>
          </a:prstGeom>
        </p:spPr>
        <p:txBody>
          <a:bodyPr/>
          <a:lstStyle>
            <a:lvl1pPr>
              <a:defRPr sz="3000" b="1" spc="479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000" b="1" cap="all" spc="479">
                <a:solidFill>
                  <a:srgbClr val="55D7FF"/>
                </a:solidFill>
              </a:rPr>
              <a:t>Option 3-  Sub-brand less exclusive &amp; move forward with PLI plan</a:t>
            </a:r>
          </a:p>
        </p:txBody>
      </p:sp>
      <p:sp>
        <p:nvSpPr>
          <p:cNvPr id="54" name="Shape 54"/>
          <p:cNvSpPr/>
          <p:nvPr/>
        </p:nvSpPr>
        <p:spPr>
          <a:xfrm>
            <a:off x="1235705" y="2556119"/>
            <a:ext cx="10533390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FFFF"/>
                </a:solidFill>
              </a:rPr>
              <a:t>PROS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New target market- High potential of growth in sales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In line with company’s vision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FFFF"/>
                </a:solidFill>
              </a:rPr>
              <a:t>CONS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High Implementation cost and time consuming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Distribution channel &amp; Inventory Management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Higher competition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FFFFFF"/>
                </a:solidFill>
              </a:rPr>
              <a:t>Existing clientele switching to the sub-brand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 b="1" spc="479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000" b="1" cap="all" spc="479">
                <a:solidFill>
                  <a:srgbClr val="55D7FF"/>
                </a:solidFill>
              </a:rPr>
              <a:t>Option 4-   Tone down PLI and open up supply chain</a:t>
            </a:r>
          </a:p>
        </p:txBody>
      </p:sp>
      <p:sp>
        <p:nvSpPr>
          <p:cNvPr id="57" name="Shape 57"/>
          <p:cNvSpPr/>
          <p:nvPr/>
        </p:nvSpPr>
        <p:spPr>
          <a:xfrm>
            <a:off x="1235705" y="2983633"/>
            <a:ext cx="10533390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PROS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Increase in sales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Ease of implementation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Meeting the consumer demand</a:t>
            </a:r>
          </a:p>
          <a:p>
            <a:pPr marL="913694" lvl="1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Inventory management + distribution channel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</a:rPr>
              <a:t>CONS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Against Corporate social responsibility</a:t>
            </a:r>
          </a:p>
          <a:p>
            <a:pPr marL="443794" lvl="0" indent="-443794" algn="l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Mr.Chouinard will fire the consulting team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655889" y="386597"/>
            <a:ext cx="876604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600" cap="all" spc="896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600" cap="all" spc="896">
                <a:solidFill>
                  <a:srgbClr val="FFFFFF"/>
                </a:solidFill>
              </a:rPr>
              <a:t>Decision Criteria</a:t>
            </a:r>
          </a:p>
        </p:txBody>
      </p:sp>
      <p:graphicFrame>
        <p:nvGraphicFramePr>
          <p:cNvPr id="60" name="Table 60"/>
          <p:cNvGraphicFramePr/>
          <p:nvPr>
            <p:extLst>
              <p:ext uri="{D42A27DB-BD31-4B8C-83A1-F6EECF244321}">
                <p14:modId xmlns:p14="http://schemas.microsoft.com/office/powerpoint/2010/main" val="2123900070"/>
              </p:ext>
            </p:extLst>
          </p:nvPr>
        </p:nvGraphicFramePr>
        <p:xfrm>
          <a:off x="1036744" y="2478837"/>
          <a:ext cx="10972406" cy="6489282"/>
        </p:xfrm>
        <a:graphic>
          <a:graphicData uri="http://schemas.openxmlformats.org/drawingml/2006/table">
            <a:tbl>
              <a:tblPr firstRow="1" firstCol="1" lastRow="1">
                <a:tableStyleId>{CF821DB8-F4EB-4A41-A1BA-3FCAFE7338EE}</a:tableStyleId>
              </a:tblPr>
              <a:tblGrid>
                <a:gridCol w="3073400"/>
                <a:gridCol w="1973506"/>
                <a:gridCol w="1981516"/>
                <a:gridCol w="1968893"/>
                <a:gridCol w="1975091"/>
              </a:tblGrid>
              <a:tr h="727325"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OPTION 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OPTION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OPTION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OPTION 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6307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ALIGNMENT WITH VISION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B w="12700">
                      <a:miter lim="400000"/>
                    </a:lnB>
                  </a:tcPr>
                </a:tc>
              </a:tr>
              <a:tr h="1294726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GROWTH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289115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BALANCE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27344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</a:rPr>
                        <a:t>EASE OF IMPLEMENTATION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R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 cap="rnd">
                      <a:solidFill>
                        <a:srgbClr val="4F4F4F"/>
                      </a:solidFill>
                      <a:custDash>
                        <a:ds d="100000" sp="200000"/>
                      </a:custDash>
                      <a:miter lim="400000"/>
                    </a:lnL>
                    <a:lnT w="12700">
                      <a:miter lim="400000"/>
                    </a:lnT>
                  </a:tcPr>
                </a:tc>
              </a:tr>
              <a:tr h="641593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b="1" dirty="0">
                          <a:solidFill>
                            <a:srgbClr val="FFFFFF"/>
                          </a:solidFill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pic>
        <p:nvPicPr>
          <p:cNvPr id="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8753" y="327750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7392" y="3843680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031" y="327750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031" y="327750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936" y="4859590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3856" y="4859590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760" y="4859590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8830" y="3826236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4710" y="3826236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486" y="3260150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1848" y="3260150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4211" y="3260150"/>
            <a:ext cx="528980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031" y="7411279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031" y="6129680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031" y="6135435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8753" y="6135435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031" y="4859590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9855" y="4853835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0393" y="4859590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5382" y="5870018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4021" y="6436193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4660" y="5870018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2660" y="5870018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99" y="3386391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5338" y="3952567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5977" y="3386391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977" y="3386391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99" y="472729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5338" y="5293470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5977" y="472729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977" y="4727294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0946" y="769432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6827" y="769432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1602" y="7128236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3965" y="7128236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6327" y="7128236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2320" y="6533928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8201" y="6533928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2976" y="5967841"/>
            <a:ext cx="528980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5338" y="5967841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7701" y="5967841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5874" y="7583489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1755" y="7583489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6530" y="7017402"/>
            <a:ext cx="528980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8893" y="7017402"/>
            <a:ext cx="528980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1255" y="701740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2511" y="5067141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8392" y="5067141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3167" y="4501055"/>
            <a:ext cx="528980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5529" y="4501055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892" y="4501055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5338" y="7526728"/>
            <a:ext cx="528981" cy="53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1039" y="604227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6137" y="604227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7908" y="3431232"/>
            <a:ext cx="528981" cy="5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13006" y="3431232"/>
            <a:ext cx="528981" cy="53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6038789" y="2478837"/>
            <a:ext cx="1975411" cy="6489282"/>
          </a:xfrm>
          <a:prstGeom prst="rect">
            <a:avLst/>
          </a:prstGeom>
          <a:ln w="101600">
            <a:solidFill>
              <a:srgbClr val="4362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Macintosh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New_Template1</vt:lpstr>
      <vt:lpstr>PROBLEM IDENTIFICATION AND ALTERNATIVE OPTIONS</vt:lpstr>
      <vt:lpstr>Finding Balance between Profitability &amp; Corporate social   responsibility  Growing 10% while maintaining environmental culture  Governance and succession  Brand awareness limiting growth   Product Lifecycle Initiative</vt:lpstr>
      <vt:lpstr>ALTERNATIVE OPTIONS</vt:lpstr>
      <vt:lpstr>Option 1-     Continue Global Expansion (Asia and South America) &amp; Maintain PLI plan</vt:lpstr>
      <vt:lpstr>Option 2-   Target new customer segment with 2nd hand swap market of PLI &amp; move  forward with PLI plan</vt:lpstr>
      <vt:lpstr>Option 3-  Sub-brand less exclusive &amp; move forward with PLI plan</vt:lpstr>
      <vt:lpstr>Option 4-   Tone down PLI and open up supply chain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IDENTIFICATION AND ALTERNATIVE OPTIONS</dc:title>
  <cp:lastModifiedBy>Nadia Cho</cp:lastModifiedBy>
  <cp:revision>2</cp:revision>
  <dcterms:modified xsi:type="dcterms:W3CDTF">2015-06-06T20:43:22Z</dcterms:modified>
</cp:coreProperties>
</file>